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4" r:id="rId16"/>
    <p:sldId id="315" r:id="rId17"/>
    <p:sldId id="316" r:id="rId18"/>
    <p:sldId id="317" r:id="rId19"/>
    <p:sldId id="320" r:id="rId20"/>
    <p:sldId id="318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00"/>
    <a:srgbClr val="000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82" y="2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ED01-1E4D-5591-4631-21051989A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A02FB-BAEC-71C7-25B0-D42975DD7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176EC-7552-9615-F73F-6CA8D2785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46A80-AADA-FDFE-0072-C86F42C3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5F46-F4F8-0575-0F3F-EB826EB8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EF33-A5DF-54B1-2137-D938B580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7BEC4-A777-ED29-BBFB-DC426FEBD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71CF4-C46B-11B9-F93E-DC6E5251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13BA8-7BC1-DEB7-BB21-A09348A2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9E53A-04BE-C9F2-F5DB-19266A43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F90EE-A905-85D1-AE6F-DE005B050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9E301-3363-9100-DED6-19D480746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FFE19-30AD-A30B-533E-112F1CE5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EBCD-5BFE-A72B-0F18-58EF08C6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35330-8D11-BBF6-98DE-9D13B0B7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3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A1A2-B4ED-2ACC-5034-639B27E7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E0DF5-DA26-E4C2-1C07-044E95A08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AFEC2-7F0B-303B-2129-3F0F7E8D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6865-BBB8-6DF3-28C6-C37E359C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B5F5F-2B70-FF38-BE93-24EDFD27A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4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434C-5353-324C-BA3D-B5864E9D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96CD3-B9AE-B460-746B-FC767179A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8FC6B-01E3-97C6-5A43-3FA324AC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66243-6DE1-226A-4345-03763E17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98E58-F018-35BE-EDA8-61DE325EA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6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D5F7-5B9B-6721-7240-D860D228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E7AE0-A775-9A7E-9668-636A3C185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77912-3A7F-A5FE-CE99-815F65F6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DBC0-417B-1947-02AF-5E6CD5D4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4868F-EBF3-ADB0-58EB-9D60D59B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78D82-C0C6-6592-9CD8-D31E9D17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9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E490-5EC2-D09D-F52B-3FD2FB6D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62196-0DC1-D601-7FA9-A1D77E393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2C58E-1806-4EF4-73CF-FEAA33DA5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1F055-6ED6-2D1A-D46E-2BCECC1AB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9A978D-5B03-2216-E738-48E55A679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5FFB4-E7E2-2F94-BA0F-F6BC624E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ED39F-E6C8-E410-5760-CB845916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EF34F5-0DEF-69CD-B00A-CD71EBEE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FDC3-C047-C8F1-DADF-0233DA3B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4020A-B146-08C4-A681-05BCAB2B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E3071-08F9-A0D1-EEBB-8E978DE4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80D98-EC3A-40AE-2717-B86C76C9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CD174-F84F-D89D-F0BB-3E8ECFC8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5E35C-5230-666E-1C76-903B2F56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86E8B-C527-EEFE-0845-43142000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1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64E7-25A0-6ABF-A6FE-D583AC8A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498CF-E4F4-8E0B-79CD-F481CB3F5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D40BE-4AB6-F1E9-F9DA-E38B1900C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22490-306A-522A-F8FE-96AC612AF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CC45D-303D-35BD-ED4A-FAEB77A6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59ED2-1385-AAD7-5506-6DF4B7FA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083A-D546-5818-4A0E-93595441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50917-849A-22F1-E6F8-A7C20582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7C50F-3C8D-A3F3-2566-5C1381CC7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19DB6-ED44-4AE4-1DD8-1B3D1E02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9CB1F-D5B8-A03C-F78F-CDC518FA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23FA8-5477-5AFE-AC4C-06D08FD0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B198F-2E66-1BB0-C153-7A94DB9B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4ED5C-BF80-1C05-64ED-E0F88228F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E49B-DE01-7166-CB17-4DBF51505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30AB3-96C2-4EA8-B00F-5FB979B3225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C56E0-34F1-DBBB-DF12-6AFF68902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B0441-E6DF-1F05-D5CC-78B23A02B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87F094-D9F9-492A-B2F7-ADEFE8A2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10A58-945C-F02F-4516-3C928BA89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865" y="198933"/>
            <a:ext cx="8120270" cy="1776923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FFCC00"/>
                </a:solidFill>
              </a:rPr>
              <a:t>Leadership Training</a:t>
            </a:r>
            <a:br>
              <a:rPr lang="en-US" sz="6600" b="1" dirty="0">
                <a:solidFill>
                  <a:srgbClr val="FFCC00"/>
                </a:solidFill>
              </a:rPr>
            </a:br>
            <a:r>
              <a:rPr lang="en-US" sz="4400" b="1" dirty="0">
                <a:solidFill>
                  <a:srgbClr val="FFCC00"/>
                </a:solidFill>
              </a:rPr>
              <a:t>Unity for Growth &amp; Harmony</a:t>
            </a:r>
            <a:br>
              <a:rPr lang="en-US" sz="4400" b="1" dirty="0">
                <a:solidFill>
                  <a:srgbClr val="FFCC00"/>
                </a:solidFill>
              </a:rPr>
            </a:br>
            <a:r>
              <a:rPr lang="en-US" sz="3100" b="1" dirty="0">
                <a:solidFill>
                  <a:srgbClr val="FFCC00"/>
                </a:solidFill>
              </a:rPr>
              <a:t>October 25, 2025</a:t>
            </a:r>
            <a:endParaRPr lang="en-US" sz="6600" b="1" dirty="0">
              <a:solidFill>
                <a:srgbClr val="FFCC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0E95EA-46FB-4954-9165-7CC2D86D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1" y="2174789"/>
            <a:ext cx="2796433" cy="249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Psalm 133:1 Scripture card">
            <a:extLst>
              <a:ext uri="{FF2B5EF4-FFF2-40B4-BE49-F238E27FC236}">
                <a16:creationId xmlns:a16="http://schemas.microsoft.com/office/drawing/2014/main" id="{4B3520EF-4C41-C449-4DE8-0A0B384EE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83" y="2391017"/>
            <a:ext cx="6090993" cy="317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E5CA8C4-B919-3D60-0A5A-C458F3308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6507" y="2174789"/>
            <a:ext cx="2796433" cy="249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6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AABC3F-7AC8-62E0-A7D0-76DA38AEC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1AE933-4FD0-3638-2998-960288D5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Tips to Improve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B22C14-63DF-7E75-5A38-5671EEF7E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331"/>
            <a:ext cx="11144250" cy="273164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Honor your leader’s position (1 Thessalonians 5:12)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We must learn to </a:t>
            </a:r>
            <a:r>
              <a:rPr lang="en-US" b="1" dirty="0">
                <a:solidFill>
                  <a:srgbClr val="FFC000"/>
                </a:solidFill>
              </a:rPr>
              <a:t>be good followers</a:t>
            </a:r>
            <a:r>
              <a:rPr lang="en-US" dirty="0">
                <a:solidFill>
                  <a:schemeClr val="bg1"/>
                </a:solidFill>
              </a:rPr>
              <a:t>, before we can be good leaders.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Support your leader, </a:t>
            </a:r>
            <a:r>
              <a:rPr lang="en-US" b="1" dirty="0">
                <a:solidFill>
                  <a:srgbClr val="FFC000"/>
                </a:solidFill>
              </a:rPr>
              <a:t>Pray for them</a:t>
            </a:r>
            <a:r>
              <a:rPr lang="en-US" dirty="0">
                <a:solidFill>
                  <a:schemeClr val="bg1"/>
                </a:solidFill>
              </a:rPr>
              <a:t> and avoid speaking disrespectfully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This </a:t>
            </a:r>
            <a:r>
              <a:rPr lang="en-US" b="1" dirty="0">
                <a:solidFill>
                  <a:srgbClr val="FFC000"/>
                </a:solidFill>
              </a:rPr>
              <a:t>does not mean always agreeing </a:t>
            </a:r>
            <a:r>
              <a:rPr lang="en-US" dirty="0">
                <a:solidFill>
                  <a:schemeClr val="bg1"/>
                </a:solidFill>
              </a:rPr>
              <a:t>with your leader.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9074444-1E9D-CB0E-D154-362CB43A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1 Thessalonians ‭5‬:‭12‬-‭13‬ ‭NLT‬">
            <a:extLst>
              <a:ext uri="{FF2B5EF4-FFF2-40B4-BE49-F238E27FC236}">
                <a16:creationId xmlns:a16="http://schemas.microsoft.com/office/drawing/2014/main" id="{2AE0BCFF-E277-1132-A93B-FF96B64F3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 bwMode="auto">
          <a:xfrm>
            <a:off x="566736" y="3654973"/>
            <a:ext cx="5243512" cy="282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raig Groeschel Quote: “Respect is EARNED but honor is GIVEN.”">
            <a:extLst>
              <a:ext uri="{FF2B5EF4-FFF2-40B4-BE49-F238E27FC236}">
                <a16:creationId xmlns:a16="http://schemas.microsoft.com/office/drawing/2014/main" id="{ADFFB6E2-4FAD-AC3F-743E-2726715CC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4" y="3654973"/>
            <a:ext cx="5475292" cy="282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Picture 6" descr="Good Neighbor Insurance">
            <a:extLst>
              <a:ext uri="{FF2B5EF4-FFF2-40B4-BE49-F238E27FC236}">
                <a16:creationId xmlns:a16="http://schemas.microsoft.com/office/drawing/2014/main" id="{732A140D-D227-478C-E233-2981D22D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67" y="3656322"/>
            <a:ext cx="3675184" cy="28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977FC-A11E-4918-5FE4-9AC30709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174AFA-688D-1EEC-BA4B-AEFEB08D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Tips to Improve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5489F9-0910-A1D0-10BF-3D4904F8B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01385"/>
            <a:ext cx="11144250" cy="27747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Respect your team’s time (Philippians 2:3-4)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Good meetings </a:t>
            </a:r>
            <a:r>
              <a:rPr lang="en-US" sz="3000" b="1" dirty="0">
                <a:solidFill>
                  <a:srgbClr val="FFC000"/>
                </a:solidFill>
              </a:rPr>
              <a:t>establish a culture that enhances unity</a:t>
            </a:r>
            <a:r>
              <a:rPr lang="en-US" sz="3000" dirty="0">
                <a:solidFill>
                  <a:schemeClr val="bg1"/>
                </a:solidFill>
              </a:rPr>
              <a:t>, but meetings must: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Start on time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Have an agenda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Be productive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End on time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D7CDAF-6D43-C211-97D2-0B12C70E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ood Neighbor Insurance">
            <a:extLst>
              <a:ext uri="{FF2B5EF4-FFF2-40B4-BE49-F238E27FC236}">
                <a16:creationId xmlns:a16="http://schemas.microsoft.com/office/drawing/2014/main" id="{DD74C50D-E676-EF19-0E13-D921CA5C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80" y="3576147"/>
            <a:ext cx="3675184" cy="27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Rising to the Top (Philippians 2:3)">
            <a:extLst>
              <a:ext uri="{FF2B5EF4-FFF2-40B4-BE49-F238E27FC236}">
                <a16:creationId xmlns:a16="http://schemas.microsoft.com/office/drawing/2014/main" id="{4CF8DDE8-AA8F-E098-DABB-181DCC0AA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4" y="3576146"/>
            <a:ext cx="5614986" cy="2731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00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B0DC1-ABF5-994E-3ADA-415F14476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62BD08-7E17-0B88-4192-0C61ECB0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Tips to Improve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05DDBA-5DB4-0D18-7436-C3CD4CFA0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01385"/>
            <a:ext cx="11144250" cy="27747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Kingdom Motives (Matthew 6:1)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Your only motivation to lead your ministry should be </a:t>
            </a:r>
            <a:r>
              <a:rPr lang="en-US" sz="3000" dirty="0">
                <a:solidFill>
                  <a:srgbClr val="FFC000"/>
                </a:solidFill>
              </a:rPr>
              <a:t>to support the common goal</a:t>
            </a:r>
            <a:r>
              <a:rPr lang="en-US" sz="3000" dirty="0">
                <a:solidFill>
                  <a:schemeClr val="bg1"/>
                </a:solidFill>
              </a:rPr>
              <a:t> of the church</a:t>
            </a:r>
          </a:p>
          <a:p>
            <a:pPr lvl="1"/>
            <a:endParaRPr lang="en-US" sz="3000" dirty="0">
              <a:solidFill>
                <a:schemeClr val="bg1"/>
              </a:solidFill>
            </a:endParaRP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Any other motive is easily observed and </a:t>
            </a:r>
            <a:r>
              <a:rPr lang="en-US" sz="3000" dirty="0">
                <a:solidFill>
                  <a:srgbClr val="FFC000"/>
                </a:solidFill>
              </a:rPr>
              <a:t>can disrupt unity 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F89DCC6-F756-3805-E8E1-4AE488D8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ood Neighbor Insurance">
            <a:extLst>
              <a:ext uri="{FF2B5EF4-FFF2-40B4-BE49-F238E27FC236}">
                <a16:creationId xmlns:a16="http://schemas.microsoft.com/office/drawing/2014/main" id="{7578D018-5484-C20D-119E-8A7B706D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80" y="3576147"/>
            <a:ext cx="3675184" cy="27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hat Does Matthew 6:1 Mean?">
            <a:extLst>
              <a:ext uri="{FF2B5EF4-FFF2-40B4-BE49-F238E27FC236}">
                <a16:creationId xmlns:a16="http://schemas.microsoft.com/office/drawing/2014/main" id="{78973EE8-81E2-210B-29A7-8F4EEC3B3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6" y="3576147"/>
            <a:ext cx="5529264" cy="2731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3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47BB1-AF0D-1559-ED56-82B41584F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C04CB0-B490-7EE9-D6B8-CB85C9B0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Tips to Improve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3CBF80-C615-9C2B-EA2C-6076CDF28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01385"/>
            <a:ext cx="11144250" cy="2774762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Relieve your leader of tasks (Exodus 18:17-18)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When you see something that needs to be done, </a:t>
            </a:r>
            <a:r>
              <a:rPr lang="en-US" sz="3000" b="1" dirty="0">
                <a:solidFill>
                  <a:srgbClr val="FFC000"/>
                </a:solidFill>
              </a:rPr>
              <a:t>volunteer to do it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Sometimes asking your leader for something to do </a:t>
            </a:r>
            <a:r>
              <a:rPr lang="en-US" sz="3000" b="1" dirty="0">
                <a:solidFill>
                  <a:srgbClr val="FFC000"/>
                </a:solidFill>
              </a:rPr>
              <a:t>actually gives your leader another task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Be willing to </a:t>
            </a:r>
            <a:r>
              <a:rPr lang="en-US" sz="3000" b="1" dirty="0">
                <a:solidFill>
                  <a:srgbClr val="FFC000"/>
                </a:solidFill>
              </a:rPr>
              <a:t>do what no one else is doing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Don’t just identify problems to your leader, but </a:t>
            </a:r>
            <a:r>
              <a:rPr lang="en-US" sz="3000" b="1" dirty="0">
                <a:solidFill>
                  <a:srgbClr val="FFC000"/>
                </a:solidFill>
              </a:rPr>
              <a:t>offer solutions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2694A2B-F8A9-D4C7-4A81-1D63705D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4385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ood Neighbor Insurance">
            <a:extLst>
              <a:ext uri="{FF2B5EF4-FFF2-40B4-BE49-F238E27FC236}">
                <a16:creationId xmlns:a16="http://schemas.microsoft.com/office/drawing/2014/main" id="{1CD4EB1E-4FDF-2512-5F5E-0E55B6C6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80" y="3595197"/>
            <a:ext cx="3675184" cy="27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rayer Pointers: Exodus 18:17-18 - Rest ...">
            <a:extLst>
              <a:ext uri="{FF2B5EF4-FFF2-40B4-BE49-F238E27FC236}">
                <a16:creationId xmlns:a16="http://schemas.microsoft.com/office/drawing/2014/main" id="{F6472353-6647-CE7C-D021-817FF3933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6" y="3576148"/>
            <a:ext cx="5463284" cy="2731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3F102-9E69-1B83-754D-B72B24FCB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A16FC-15B4-9641-6A3F-7FE1F544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Behaviors That Hinder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AD2251-4241-F06D-BEB6-A51E158E3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801384"/>
            <a:ext cx="9848850" cy="5485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Lead up well, but lead down poorly 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Take credit, but cast blame.</a:t>
            </a:r>
          </a:p>
          <a:p>
            <a:pPr lvl="1"/>
            <a:endParaRPr lang="en-US" sz="3000" dirty="0">
              <a:solidFill>
                <a:schemeClr val="bg1"/>
              </a:solidFill>
            </a:endParaRP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Condescending or degrading towards team members.</a:t>
            </a:r>
          </a:p>
          <a:p>
            <a:pPr lvl="1"/>
            <a:endParaRPr lang="en-US" sz="3000" dirty="0">
              <a:solidFill>
                <a:schemeClr val="bg1"/>
              </a:solidFill>
            </a:endParaRP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Remember Honor is given, but respect is earned.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1F2C14-E066-D85A-29AC-AD1A8AA54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ood Neighbor Insurance">
            <a:extLst>
              <a:ext uri="{FF2B5EF4-FFF2-40B4-BE49-F238E27FC236}">
                <a16:creationId xmlns:a16="http://schemas.microsoft.com/office/drawing/2014/main" id="{1AE9E106-ADFE-AE60-D9A8-807758A8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78" y="3861897"/>
            <a:ext cx="3675184" cy="27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8472D3-9280-E363-9603-0F01FC29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0DFC86-FC65-1263-556B-88418C42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Behaviors That Hinder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9A79F0-FFB5-3CD9-8202-E796CCFA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521" y="936974"/>
            <a:ext cx="9848850" cy="5485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Caring about </a:t>
            </a:r>
            <a:r>
              <a:rPr lang="en-US" b="1" dirty="0">
                <a:solidFill>
                  <a:srgbClr val="FFC000"/>
                </a:solidFill>
              </a:rPr>
              <a:t>people</a:t>
            </a:r>
            <a:r>
              <a:rPr lang="en-US" b="1" dirty="0">
                <a:solidFill>
                  <a:schemeClr val="bg1"/>
                </a:solidFill>
              </a:rPr>
              <a:t> but </a:t>
            </a:r>
            <a:r>
              <a:rPr lang="en-US" b="1" dirty="0">
                <a:solidFill>
                  <a:srgbClr val="FFC000"/>
                </a:solidFill>
              </a:rPr>
              <a:t>tolerating</a:t>
            </a:r>
            <a:r>
              <a:rPr lang="en-US" b="1" dirty="0">
                <a:solidFill>
                  <a:schemeClr val="bg1"/>
                </a:solidFill>
              </a:rPr>
              <a:t> underperformance.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Yes we are a church and we are to care for each other, but tolerating underperformance hinders unity.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Lowers the bar for everyone else on the team.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Whatever you allow, you will get more of.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Frustrates other team members.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Full of </a:t>
            </a:r>
            <a:r>
              <a:rPr lang="en-US" sz="3000" b="1" dirty="0">
                <a:solidFill>
                  <a:schemeClr val="bg1"/>
                </a:solidFill>
              </a:rPr>
              <a:t>Grace and Truth </a:t>
            </a:r>
            <a:r>
              <a:rPr lang="en-US" sz="3000" dirty="0">
                <a:solidFill>
                  <a:schemeClr val="bg1"/>
                </a:solidFill>
              </a:rPr>
              <a:t>(John 1:14)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047978-5AB1-BDAE-6E58-D58B40F9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John 1:14 Full Of Grace And Truth (green)">
            <a:extLst>
              <a:ext uri="{FF2B5EF4-FFF2-40B4-BE49-F238E27FC236}">
                <a16:creationId xmlns:a16="http://schemas.microsoft.com/office/drawing/2014/main" id="{48B76785-9149-805B-BB25-18169630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073" y="3690448"/>
            <a:ext cx="3930799" cy="29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A483D-D1B7-5628-06CD-B1BE58B0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2C8D22-2B7D-FA18-FD03-23DEF999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Behaviors That Hinder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61427F-5142-64A4-3CF8-684898B58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521" y="936974"/>
            <a:ext cx="9848850" cy="5485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Caring about </a:t>
            </a:r>
            <a:r>
              <a:rPr lang="en-US" b="1" dirty="0">
                <a:solidFill>
                  <a:srgbClr val="FFC000"/>
                </a:solidFill>
              </a:rPr>
              <a:t>people</a:t>
            </a:r>
            <a:r>
              <a:rPr lang="en-US" b="1" dirty="0">
                <a:solidFill>
                  <a:schemeClr val="bg1"/>
                </a:solidFill>
              </a:rPr>
              <a:t> but </a:t>
            </a:r>
            <a:r>
              <a:rPr lang="en-US" b="1" dirty="0">
                <a:solidFill>
                  <a:srgbClr val="FFC000"/>
                </a:solidFill>
              </a:rPr>
              <a:t>tolerating</a:t>
            </a:r>
            <a:r>
              <a:rPr lang="en-US" b="1" dirty="0">
                <a:solidFill>
                  <a:schemeClr val="bg1"/>
                </a:solidFill>
              </a:rPr>
              <a:t> underperformance.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Yes we are a church and we are to care for each other, but tolerating underperformance hinders unity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Lowers the bar for everyone else on the team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Whatever you allow, you will get more of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Frustrates other team members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</a:rPr>
              <a:t>Full of </a:t>
            </a:r>
            <a:r>
              <a:rPr lang="en-US" sz="3000" b="1" dirty="0">
                <a:solidFill>
                  <a:schemeClr val="bg1"/>
                </a:solidFill>
              </a:rPr>
              <a:t>Grace and Truth </a:t>
            </a:r>
            <a:r>
              <a:rPr lang="en-US" sz="3000" dirty="0">
                <a:solidFill>
                  <a:schemeClr val="bg1"/>
                </a:solidFill>
              </a:rPr>
              <a:t>(John 1:14)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8B1BD7-D48F-3DB8-B2A0-74E85623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ood Neighbor Insurance">
            <a:extLst>
              <a:ext uri="{FF2B5EF4-FFF2-40B4-BE49-F238E27FC236}">
                <a16:creationId xmlns:a16="http://schemas.microsoft.com/office/drawing/2014/main" id="{EECF1E15-E0A4-6F8F-38FB-BCCCF298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95" y="3613374"/>
            <a:ext cx="3675184" cy="29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8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82D37-6431-9076-EFD5-6F01EB11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3D998B-F581-C032-B770-89DEB762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Behaviors That Hinder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4D935A-99EE-4176-6DA5-715A7A38A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520" y="936974"/>
            <a:ext cx="11424779" cy="54851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Too much </a:t>
            </a:r>
            <a:r>
              <a:rPr lang="en-US" sz="3200" b="1" dirty="0">
                <a:solidFill>
                  <a:srgbClr val="FFC000"/>
                </a:solidFill>
              </a:rPr>
              <a:t>control</a:t>
            </a:r>
            <a:r>
              <a:rPr lang="en-US" sz="3200" b="1" dirty="0">
                <a:solidFill>
                  <a:schemeClr val="bg1"/>
                </a:solidFill>
              </a:rPr>
              <a:t>, limits </a:t>
            </a:r>
            <a:r>
              <a:rPr lang="en-US" sz="3200" b="1" dirty="0">
                <a:solidFill>
                  <a:srgbClr val="FFC000"/>
                </a:solidFill>
              </a:rPr>
              <a:t>growth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Leaders who keep too much control, </a:t>
            </a:r>
            <a:r>
              <a:rPr lang="en-US" sz="2800" b="1" dirty="0">
                <a:solidFill>
                  <a:srgbClr val="FFC000"/>
                </a:solidFill>
              </a:rPr>
              <a:t>suppress future leaders </a:t>
            </a:r>
            <a:r>
              <a:rPr lang="en-US" sz="2800" b="1" dirty="0">
                <a:solidFill>
                  <a:schemeClr val="bg1"/>
                </a:solidFill>
              </a:rPr>
              <a:t>in your team.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If everything depends on one leader, </a:t>
            </a:r>
            <a:r>
              <a:rPr lang="en-US" sz="2800" b="1" dirty="0">
                <a:solidFill>
                  <a:srgbClr val="FFC000"/>
                </a:solidFill>
              </a:rPr>
              <a:t>growth is impeded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Learn to </a:t>
            </a:r>
            <a:r>
              <a:rPr lang="en-US" sz="2800" b="1" dirty="0">
                <a:solidFill>
                  <a:srgbClr val="FFC000"/>
                </a:solidFill>
              </a:rPr>
              <a:t>delegate authority</a:t>
            </a:r>
            <a:r>
              <a:rPr lang="en-US" sz="2800" b="1" dirty="0">
                <a:solidFill>
                  <a:schemeClr val="bg1"/>
                </a:solidFill>
              </a:rPr>
              <a:t>, not just tasks.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Embrace </a:t>
            </a:r>
            <a:r>
              <a:rPr lang="en-US" sz="2800" b="1" dirty="0">
                <a:solidFill>
                  <a:srgbClr val="FFC000"/>
                </a:solidFill>
              </a:rPr>
              <a:t>different ways </a:t>
            </a:r>
            <a:r>
              <a:rPr lang="en-US" sz="2800" b="1" dirty="0">
                <a:solidFill>
                  <a:schemeClr val="bg1"/>
                </a:solidFill>
              </a:rPr>
              <a:t>to accomplish goals.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B551B20-ECFF-34AD-1C4F-9C796247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ood Neighbor Insurance">
            <a:extLst>
              <a:ext uri="{FF2B5EF4-FFF2-40B4-BE49-F238E27FC236}">
                <a16:creationId xmlns:a16="http://schemas.microsoft.com/office/drawing/2014/main" id="{073EBE3D-5365-9663-9CC2-6701F0E7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98" y="3679531"/>
            <a:ext cx="3675184" cy="29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C9E92-2454-4FCE-BD3C-9B60866FE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0A157-A8EC-940A-7741-3CFF4975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Behaviors That Hinder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1217D2-8711-CEAC-78E0-41859FBFF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60" y="400798"/>
            <a:ext cx="7048774" cy="8011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C000"/>
                </a:solidFill>
              </a:rPr>
              <a:t>Hit the Goals, but hurt the team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C1EC6C-BBD2-85EE-9218-C07D53A2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stor MARVIN WINANS Checks Church Member For Not Donating Enough Money 💰 🙏🏾">
            <a:hlinkClick r:id="" action="ppaction://media"/>
            <a:extLst>
              <a:ext uri="{FF2B5EF4-FFF2-40B4-BE49-F238E27FC236}">
                <a16:creationId xmlns:a16="http://schemas.microsoft.com/office/drawing/2014/main" id="{626EEB98-0862-ACC8-6C93-6C347ADC8B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23" t="485" r="-223" b="485"/>
          <a:stretch>
            <a:fillRect/>
          </a:stretch>
        </p:blipFill>
        <p:spPr>
          <a:xfrm>
            <a:off x="244122" y="1251284"/>
            <a:ext cx="3857625" cy="5567962"/>
          </a:xfrm>
          <a:prstGeom prst="rect">
            <a:avLst/>
          </a:prstGeom>
        </p:spPr>
      </p:pic>
      <p:pic>
        <p:nvPicPr>
          <p:cNvPr id="3" name="Pastor &amp; Church Member Respond to Viral Donation Video Controversy">
            <a:hlinkClick r:id="" action="ppaction://media"/>
            <a:extLst>
              <a:ext uri="{FF2B5EF4-FFF2-40B4-BE49-F238E27FC236}">
                <a16:creationId xmlns:a16="http://schemas.microsoft.com/office/drawing/2014/main" id="{80D224D3-CEC8-377A-533E-37DEE4CCDF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9415" y="2003140"/>
            <a:ext cx="6401680" cy="36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C9E92-2454-4FCE-BD3C-9B60866FE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0A157-A8EC-940A-7741-3CFF4975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Behaviors That Hinder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1217D2-8711-CEAC-78E0-41859FBFF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60" y="400798"/>
            <a:ext cx="7048774" cy="8011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C000"/>
                </a:solidFill>
              </a:rPr>
              <a:t>Hit the Goals, but hurt the team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C1EC6C-BBD2-85EE-9218-C07D53A2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vin Sapp LOCKS the CHURCH DOORS until congregation gives him $100 each!">
            <a:hlinkClick r:id="" action="ppaction://media"/>
            <a:extLst>
              <a:ext uri="{FF2B5EF4-FFF2-40B4-BE49-F238E27FC236}">
                <a16:creationId xmlns:a16="http://schemas.microsoft.com/office/drawing/2014/main" id="{AE329DD7-4DE0-ED26-ADA3-1402E1BE90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3447" y="1377962"/>
            <a:ext cx="4018831" cy="51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E7ACD9-E95F-CC8D-DE80-5AFABADC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63F24B-F989-41E5-2C7E-926FD419B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343" y="949124"/>
            <a:ext cx="8704738" cy="5497975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Agenda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Opening Prayer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Breakfast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Pastoral Moments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Introduction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Tips to Improve Unity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Behaviors that Hinder Unity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Ministry Leadership Administration Basics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Conclusion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Closing Prayer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3AFE34-0415-4566-0C47-B634AF96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F7E87-22DB-74B6-6D1C-816955358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32263F-1786-C979-1825-D8F01A85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Administrative Basics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228A91-2DBF-0EE9-999B-1FBC183F2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520" y="956024"/>
            <a:ext cx="11424779" cy="54851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Meetings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Take </a:t>
            </a:r>
            <a:r>
              <a:rPr lang="en-US" sz="2800" b="1" dirty="0">
                <a:solidFill>
                  <a:srgbClr val="FFC000"/>
                </a:solidFill>
              </a:rPr>
              <a:t>Minutes/Notes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Assign </a:t>
            </a:r>
            <a:r>
              <a:rPr lang="en-US" sz="2800" b="1" dirty="0">
                <a:solidFill>
                  <a:srgbClr val="FFC000"/>
                </a:solidFill>
              </a:rPr>
              <a:t>Actions</a:t>
            </a:r>
            <a:r>
              <a:rPr lang="en-US" sz="2800" dirty="0">
                <a:solidFill>
                  <a:schemeClr val="bg1"/>
                </a:solidFill>
              </a:rPr>
              <a:t> with </a:t>
            </a:r>
            <a:r>
              <a:rPr lang="en-US" sz="2800" b="1" dirty="0">
                <a:solidFill>
                  <a:srgbClr val="FFC000"/>
                </a:solidFill>
              </a:rPr>
              <a:t>Due Dates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FFC000"/>
                </a:solidFill>
              </a:rPr>
              <a:t>Follow-up</a:t>
            </a:r>
            <a:r>
              <a:rPr lang="en-US" sz="2800" dirty="0">
                <a:solidFill>
                  <a:schemeClr val="bg1"/>
                </a:solidFill>
              </a:rPr>
              <a:t> with team members </a:t>
            </a:r>
            <a:r>
              <a:rPr lang="en-US" sz="2800" b="1" dirty="0">
                <a:solidFill>
                  <a:srgbClr val="FFC000"/>
                </a:solidFill>
              </a:rPr>
              <a:t>before</a:t>
            </a:r>
            <a:r>
              <a:rPr lang="en-US" sz="2800" dirty="0">
                <a:solidFill>
                  <a:schemeClr val="bg1"/>
                </a:solidFill>
              </a:rPr>
              <a:t> next meeting.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Council Meeting Reports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Look ahead for </a:t>
            </a:r>
            <a:r>
              <a:rPr lang="en-US" sz="2800" b="1" dirty="0">
                <a:solidFill>
                  <a:srgbClr val="FFC000"/>
                </a:solidFill>
              </a:rPr>
              <a:t>6 months </a:t>
            </a:r>
            <a:r>
              <a:rPr lang="en-US" sz="2800" dirty="0">
                <a:solidFill>
                  <a:schemeClr val="bg1"/>
                </a:solidFill>
              </a:rPr>
              <a:t>for ministry events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Request </a:t>
            </a:r>
            <a:r>
              <a:rPr lang="en-US" sz="2800" b="1" dirty="0">
                <a:solidFill>
                  <a:srgbClr val="FFC000"/>
                </a:solidFill>
              </a:rPr>
              <a:t>Pastor’s approval </a:t>
            </a:r>
            <a:r>
              <a:rPr lang="en-US" sz="2800" dirty="0">
                <a:solidFill>
                  <a:schemeClr val="bg1"/>
                </a:solidFill>
              </a:rPr>
              <a:t>for speakers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19DD04-5659-2FD7-C9C1-D5BB4390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7516" y="801384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ood Neighbor Insurance">
            <a:extLst>
              <a:ext uri="{FF2B5EF4-FFF2-40B4-BE49-F238E27FC236}">
                <a16:creationId xmlns:a16="http://schemas.microsoft.com/office/drawing/2014/main" id="{300E8484-2374-3702-D30F-ABCC7E22C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95" y="3632424"/>
            <a:ext cx="3675184" cy="29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1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D17F72-B8AD-946C-3896-E7F8E1427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734E22-716A-DEEC-515F-1C9674DF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– </a:t>
            </a:r>
            <a:r>
              <a:rPr lang="en-US" sz="3600" b="1" dirty="0">
                <a:solidFill>
                  <a:srgbClr val="FFC000"/>
                </a:solidFill>
              </a:rPr>
              <a:t>Conclusion /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44488D-7AAD-7587-096A-478A37A8D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520" y="936974"/>
            <a:ext cx="11424779" cy="54851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Unity requires a common goal and our common goal is the Great Commission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Tips to Improve Unity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Behaviors that hinder Unity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Ministry Leadership Administrative Basics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C000"/>
                </a:solidFill>
              </a:rPr>
              <a:t>CLOSING PRAYER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A3CC55-4A1D-3AE3-D675-916CC6A9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2265" y="0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Good Neighbor Insurance">
            <a:extLst>
              <a:ext uri="{FF2B5EF4-FFF2-40B4-BE49-F238E27FC236}">
                <a16:creationId xmlns:a16="http://schemas.microsoft.com/office/drawing/2014/main" id="{BDC4FFEE-9A6A-AEB8-8D42-C2A4C810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95" y="3613374"/>
            <a:ext cx="3675184" cy="29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F220AF-6FEF-29C5-ECF3-A19FE53B8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3ADDEE-EA47-6196-F632-AFD74CBA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8A4D6E-3742-87CB-CAD7-417B5EEA0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923331"/>
            <a:ext cx="7469312" cy="180959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Lessons Learned #1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4629125-A4A0-8BC0-5B40-7E33E6F85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Martin Luther King, Jr. quote: Unity has never meant uniformity.">
            <a:extLst>
              <a:ext uri="{FF2B5EF4-FFF2-40B4-BE49-F238E27FC236}">
                <a16:creationId xmlns:a16="http://schemas.microsoft.com/office/drawing/2014/main" id="{8ECEE55E-482B-9AC0-D9CA-193BBAC0A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3" y="2970997"/>
            <a:ext cx="5718877" cy="269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ealth Devotional. God Uses the Body. 1 ...">
            <a:extLst>
              <a:ext uri="{FF2B5EF4-FFF2-40B4-BE49-F238E27FC236}">
                <a16:creationId xmlns:a16="http://schemas.microsoft.com/office/drawing/2014/main" id="{598CB13A-38AB-CE81-7A3F-A9D2A05C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59" y="2970997"/>
            <a:ext cx="5718877" cy="269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D9286C-5FAD-9E4F-B3EC-4140153DF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C6CFA4-D332-2443-C6CB-BCCEC133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85513-0772-BD2D-2EBB-1E4E514AF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933605"/>
            <a:ext cx="10784500" cy="557547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</a:t>
            </a:r>
          </a:p>
          <a:p>
            <a:pPr marL="682625" lvl="1" indent="-225425">
              <a:buNone/>
            </a:pPr>
            <a:r>
              <a:rPr lang="en-US" b="1" dirty="0">
                <a:solidFill>
                  <a:schemeClr val="bg1"/>
                </a:solidFill>
              </a:rPr>
              <a:t>	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Lessons Learned #2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Unity is </a:t>
            </a:r>
            <a:r>
              <a:rPr lang="en-US" b="1" dirty="0">
                <a:solidFill>
                  <a:srgbClr val="FFC000"/>
                </a:solidFill>
              </a:rPr>
              <a:t>Intentional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Ephesians 4:3 – </a:t>
            </a:r>
            <a:r>
              <a:rPr lang="en-US" dirty="0">
                <a:solidFill>
                  <a:srgbClr val="FFC000"/>
                </a:solidFill>
              </a:rPr>
              <a:t>Make every effort</a:t>
            </a:r>
            <a:r>
              <a:rPr lang="en-US" dirty="0">
                <a:solidFill>
                  <a:schemeClr val="bg1"/>
                </a:solidFill>
              </a:rPr>
              <a:t> to keep the unity of the Spirit through the bond of peace (CSB/NIV/NLT)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Endeavoring</a:t>
            </a:r>
            <a:r>
              <a:rPr lang="en-US" dirty="0">
                <a:solidFill>
                  <a:schemeClr val="bg1"/>
                </a:solidFill>
              </a:rPr>
              <a:t> (KJV)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Eager</a:t>
            </a:r>
            <a:r>
              <a:rPr lang="en-US" dirty="0">
                <a:solidFill>
                  <a:schemeClr val="bg1"/>
                </a:solidFill>
              </a:rPr>
              <a:t> to maintain (ESV)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Being </a:t>
            </a:r>
            <a:r>
              <a:rPr lang="en-US" dirty="0">
                <a:solidFill>
                  <a:srgbClr val="FFC000"/>
                </a:solidFill>
              </a:rPr>
              <a:t>diligent</a:t>
            </a:r>
            <a:r>
              <a:rPr lang="en-US" dirty="0">
                <a:solidFill>
                  <a:schemeClr val="bg1"/>
                </a:solidFill>
              </a:rPr>
              <a:t> (NASB)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Unity doesn’t happen by chance, we must make </a:t>
            </a:r>
            <a:r>
              <a:rPr lang="en-US" dirty="0">
                <a:solidFill>
                  <a:srgbClr val="FFC000"/>
                </a:solidFill>
              </a:rPr>
              <a:t>thoughtful, deliberate actions </a:t>
            </a:r>
            <a:r>
              <a:rPr lang="en-US" dirty="0">
                <a:solidFill>
                  <a:schemeClr val="bg1"/>
                </a:solidFill>
              </a:rPr>
              <a:t>to pursue and maintain unity.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59B41A6-C55C-F07C-0F37-D7A0E5B6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74ECB-4F96-3F98-A2E3-D8BA454AF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C58A42-4E1A-A0C9-56B4-51C9AE7A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4A94C1-D5A9-C8FB-15AF-917FCC2A1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331"/>
            <a:ext cx="7664521" cy="180959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Lessons Learned #3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7E9EFE8-4562-51F6-DF49-40063232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4AD9767-FE98-1B4B-1DD1-B34C63A23171}"/>
              </a:ext>
            </a:extLst>
          </p:cNvPr>
          <p:cNvSpPr txBox="1">
            <a:spLocks/>
          </p:cNvSpPr>
          <p:nvPr/>
        </p:nvSpPr>
        <p:spPr>
          <a:xfrm>
            <a:off x="213439" y="2854872"/>
            <a:ext cx="11098408" cy="3556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Biblical reasons to pursue Unity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romanLcPeriod"/>
            </a:pPr>
            <a:r>
              <a:rPr lang="en-US" dirty="0">
                <a:solidFill>
                  <a:schemeClr val="bg1"/>
                </a:solidFill>
              </a:rPr>
              <a:t>We </a:t>
            </a:r>
            <a:r>
              <a:rPr lang="en-US" b="1" dirty="0">
                <a:solidFill>
                  <a:srgbClr val="FFC000"/>
                </a:solidFill>
              </a:rPr>
              <a:t>need each other </a:t>
            </a:r>
            <a:r>
              <a:rPr lang="en-US" dirty="0">
                <a:solidFill>
                  <a:schemeClr val="bg1"/>
                </a:solidFill>
              </a:rPr>
              <a:t>(1 Cor 12:21)</a:t>
            </a:r>
          </a:p>
        </p:txBody>
      </p:sp>
      <p:pic>
        <p:nvPicPr>
          <p:cNvPr id="3074" name="Picture 2" descr="Spiritual gifts are as diverse as the ...">
            <a:extLst>
              <a:ext uri="{FF2B5EF4-FFF2-40B4-BE49-F238E27FC236}">
                <a16:creationId xmlns:a16="http://schemas.microsoft.com/office/drawing/2014/main" id="{A00AA848-17AB-3FFF-BA9D-EABC3976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85" y="2105653"/>
            <a:ext cx="6335800" cy="46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A7398D-6389-A8D5-A0A4-D2CD9730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8C084E-B05F-13EA-EC67-4251ECBB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D720B-C279-D0B1-301D-7BDDB28C2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331"/>
            <a:ext cx="7664521" cy="180959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Lessons Learned #3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D9063FA-978C-1153-D494-355AD2DC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454223B-6289-52EA-B9D4-14D28840036B}"/>
              </a:ext>
            </a:extLst>
          </p:cNvPr>
          <p:cNvSpPr txBox="1">
            <a:spLocks/>
          </p:cNvSpPr>
          <p:nvPr/>
        </p:nvSpPr>
        <p:spPr>
          <a:xfrm>
            <a:off x="213439" y="2854872"/>
            <a:ext cx="11098408" cy="3556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Biblical reasons to pursue Unity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romanLcPeriod"/>
            </a:pPr>
            <a:r>
              <a:rPr lang="en-US" dirty="0">
                <a:solidFill>
                  <a:schemeClr val="bg1"/>
                </a:solidFill>
              </a:rPr>
              <a:t>We </a:t>
            </a:r>
            <a:r>
              <a:rPr lang="en-US" b="1" dirty="0">
                <a:solidFill>
                  <a:srgbClr val="FFC000"/>
                </a:solidFill>
              </a:rPr>
              <a:t>need each other </a:t>
            </a:r>
            <a:r>
              <a:rPr lang="en-US" dirty="0">
                <a:solidFill>
                  <a:schemeClr val="bg1"/>
                </a:solidFill>
              </a:rPr>
              <a:t>(1 Cor 12:26)</a:t>
            </a:r>
          </a:p>
        </p:txBody>
      </p:sp>
      <p:pic>
        <p:nvPicPr>
          <p:cNvPr id="4098" name="Picture 2" descr="1 Corinthians 12:26 If one part suffers ...">
            <a:extLst>
              <a:ext uri="{FF2B5EF4-FFF2-40B4-BE49-F238E27FC236}">
                <a16:creationId xmlns:a16="http://schemas.microsoft.com/office/drawing/2014/main" id="{57A15D8F-E14D-3F1B-B4D0-B45EF944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47" y="2053323"/>
            <a:ext cx="6153113" cy="46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1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C3AD4-981B-2E1D-CA57-834D575B7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7DC52F-9F05-8F56-15CE-4BA9A21A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5EABB8-82DA-F722-0745-29EB25443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331"/>
            <a:ext cx="7664521" cy="180959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Lessons Learned #3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A5789DF-2CDF-6934-D501-E705FA2A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D7CF8A-9644-879A-710B-BC5A9FC98B66}"/>
              </a:ext>
            </a:extLst>
          </p:cNvPr>
          <p:cNvSpPr txBox="1">
            <a:spLocks/>
          </p:cNvSpPr>
          <p:nvPr/>
        </p:nvSpPr>
        <p:spPr>
          <a:xfrm>
            <a:off x="213439" y="2854872"/>
            <a:ext cx="5612008" cy="3556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Biblical reasons to pursue Unity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romanLcPeriod" startAt="2"/>
            </a:pPr>
            <a:r>
              <a:rPr lang="en-US" dirty="0">
                <a:solidFill>
                  <a:schemeClr val="bg1"/>
                </a:solidFill>
              </a:rPr>
              <a:t>So the world will see </a:t>
            </a:r>
            <a:r>
              <a:rPr lang="en-US" b="1" dirty="0">
                <a:solidFill>
                  <a:srgbClr val="FFC000"/>
                </a:solidFill>
              </a:rPr>
              <a:t>God’s Love </a:t>
            </a:r>
            <a:r>
              <a:rPr lang="en-US" dirty="0">
                <a:solidFill>
                  <a:schemeClr val="bg1"/>
                </a:solidFill>
              </a:rPr>
              <a:t>(John 17:20-23)</a:t>
            </a:r>
          </a:p>
        </p:txBody>
      </p:sp>
      <p:pic>
        <p:nvPicPr>
          <p:cNvPr id="5122" name="Picture 2" descr="Complete Unity | John 17:20-23 - Tricia ...">
            <a:extLst>
              <a:ext uri="{FF2B5EF4-FFF2-40B4-BE49-F238E27FC236}">
                <a16:creationId xmlns:a16="http://schemas.microsoft.com/office/drawing/2014/main" id="{7139BF33-EAF7-5B45-DD14-1EA64BD7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70" y="2181224"/>
            <a:ext cx="5723811" cy="422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5D0648-9792-105F-2C32-D66C7195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2815CE-6FE7-37C1-A1CC-C2881A7B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F947E-B3BB-DED7-76AE-F1003E641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331"/>
            <a:ext cx="7664521" cy="180959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Lessons Learned #3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BDF9625-B17A-9AF5-67FC-A8252B85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D09A0F9-90AE-B371-795B-681DD47FACD9}"/>
              </a:ext>
            </a:extLst>
          </p:cNvPr>
          <p:cNvSpPr txBox="1">
            <a:spLocks/>
          </p:cNvSpPr>
          <p:nvPr/>
        </p:nvSpPr>
        <p:spPr>
          <a:xfrm>
            <a:off x="213439" y="2854872"/>
            <a:ext cx="5612008" cy="3556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Biblical reasons to pursue Unity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romanLcPeriod" startAt="3"/>
            </a:pPr>
            <a:r>
              <a:rPr lang="en-US" dirty="0">
                <a:solidFill>
                  <a:schemeClr val="bg1"/>
                </a:solidFill>
              </a:rPr>
              <a:t>We can </a:t>
            </a:r>
            <a:r>
              <a:rPr lang="en-US" b="1" dirty="0">
                <a:solidFill>
                  <a:srgbClr val="FFC000"/>
                </a:solidFill>
              </a:rPr>
              <a:t>do more </a:t>
            </a:r>
            <a:r>
              <a:rPr lang="en-US" dirty="0">
                <a:solidFill>
                  <a:schemeClr val="bg1"/>
                </a:solidFill>
              </a:rPr>
              <a:t>together (Ecclesiastes 4:9)</a:t>
            </a:r>
          </a:p>
        </p:txBody>
      </p:sp>
      <p:pic>
        <p:nvPicPr>
          <p:cNvPr id="6146" name="Picture 2" descr="Ecclesiastes 4:9 Two are better than ...">
            <a:extLst>
              <a:ext uri="{FF2B5EF4-FFF2-40B4-BE49-F238E27FC236}">
                <a16:creationId xmlns:a16="http://schemas.microsoft.com/office/drawing/2014/main" id="{9D98D010-B519-0257-A804-317BAC427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69" y="2181224"/>
            <a:ext cx="5703263" cy="423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1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906F5B-9177-B377-4928-1EA32AC3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8DA61-CF0B-20F9-D020-F2995DBE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"/>
            <a:ext cx="12182940" cy="80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Leadership Training On Unity -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1AD42-8BF3-3404-4028-D3D7477A9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331"/>
            <a:ext cx="7664521" cy="18095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Reflect on the Sanctuary AC Problem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Through our </a:t>
            </a:r>
            <a:r>
              <a:rPr lang="en-US" b="1" i="1" dirty="0">
                <a:solidFill>
                  <a:schemeClr val="bg1"/>
                </a:solidFill>
              </a:rPr>
              <a:t>faith</a:t>
            </a:r>
            <a:r>
              <a:rPr lang="en-US" b="1" dirty="0">
                <a:solidFill>
                  <a:schemeClr val="bg1"/>
                </a:solidFill>
              </a:rPr>
              <a:t> in God and our </a:t>
            </a:r>
            <a:r>
              <a:rPr lang="en-US" b="1" i="1" dirty="0">
                <a:solidFill>
                  <a:schemeClr val="bg1"/>
                </a:solidFill>
              </a:rPr>
              <a:t>unified</a:t>
            </a:r>
            <a:r>
              <a:rPr lang="en-US" b="1" dirty="0">
                <a:solidFill>
                  <a:schemeClr val="bg1"/>
                </a:solidFill>
              </a:rPr>
              <a:t> efforts, we </a:t>
            </a:r>
            <a:r>
              <a:rPr lang="en-US" b="1" dirty="0">
                <a:solidFill>
                  <a:srgbClr val="FFC000"/>
                </a:solidFill>
              </a:rPr>
              <a:t>prayed</a:t>
            </a:r>
            <a:r>
              <a:rPr lang="en-US" b="1" dirty="0">
                <a:solidFill>
                  <a:schemeClr val="bg1"/>
                </a:solidFill>
              </a:rPr>
              <a:t>, we </a:t>
            </a:r>
            <a:r>
              <a:rPr lang="en-US" b="1" dirty="0">
                <a:solidFill>
                  <a:srgbClr val="FFC000"/>
                </a:solidFill>
              </a:rPr>
              <a:t>planned</a:t>
            </a:r>
            <a:r>
              <a:rPr lang="en-US" b="1" dirty="0">
                <a:solidFill>
                  <a:schemeClr val="bg1"/>
                </a:solidFill>
              </a:rPr>
              <a:t>, and we </a:t>
            </a:r>
            <a:r>
              <a:rPr lang="en-US" b="1" dirty="0">
                <a:solidFill>
                  <a:srgbClr val="FFC000"/>
                </a:solidFill>
              </a:rPr>
              <a:t>paid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C19CCBB-FBF8-F2DB-B269-5D23AC57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4501" y="224805"/>
            <a:ext cx="1294484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0BC917-AA71-E7BC-1736-5E28AA08A5CA}"/>
              </a:ext>
            </a:extLst>
          </p:cNvPr>
          <p:cNvSpPr txBox="1">
            <a:spLocks/>
          </p:cNvSpPr>
          <p:nvPr/>
        </p:nvSpPr>
        <p:spPr>
          <a:xfrm>
            <a:off x="213439" y="2854872"/>
            <a:ext cx="5612008" cy="3556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>
                <a:solidFill>
                  <a:schemeClr val="bg1"/>
                </a:solidFill>
              </a:rPr>
              <a:t>Unity requires a </a:t>
            </a:r>
            <a:r>
              <a:rPr lang="en-US" b="1" dirty="0">
                <a:solidFill>
                  <a:srgbClr val="FFC000"/>
                </a:solidFill>
              </a:rPr>
              <a:t>common goal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What is the </a:t>
            </a:r>
            <a:r>
              <a:rPr lang="en-US" b="1" dirty="0">
                <a:solidFill>
                  <a:srgbClr val="FFC000"/>
                </a:solidFill>
              </a:rPr>
              <a:t>common goal </a:t>
            </a:r>
            <a:r>
              <a:rPr lang="en-US" b="1" dirty="0">
                <a:solidFill>
                  <a:schemeClr val="bg1"/>
                </a:solidFill>
              </a:rPr>
              <a:t>that unifies the church?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Always keep this common goal that unifies us in the forefront of your mind as leaders.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Sunday School… The Great Commission ...">
            <a:extLst>
              <a:ext uri="{FF2B5EF4-FFF2-40B4-BE49-F238E27FC236}">
                <a16:creationId xmlns:a16="http://schemas.microsoft.com/office/drawing/2014/main" id="{D6557205-2EF8-49A6-0212-AF24A208E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36" y="2085654"/>
            <a:ext cx="5280910" cy="4318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5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546e5e1-5d42-4630-bacd-c69bfdcbd5e8}" enabled="1" method="Standard" siteId="{96ece526-9c7d-48b0-8daf-8b93c90a5d1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991</Words>
  <Application>Microsoft Office PowerPoint</Application>
  <PresentationFormat>Widescreen</PresentationFormat>
  <Paragraphs>143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Leadership Training Unity for Growth &amp; Harmony October 25, 2025</vt:lpstr>
      <vt:lpstr>Leadership Training On Unity</vt:lpstr>
      <vt:lpstr>Leadership Training On Unity - Introduction</vt:lpstr>
      <vt:lpstr>Leadership Training On Unity - Introduction</vt:lpstr>
      <vt:lpstr>Leadership Training On Unity - Introduction</vt:lpstr>
      <vt:lpstr>Leadership Training On Unity - Introduction</vt:lpstr>
      <vt:lpstr>Leadership Training On Unity - Introduction</vt:lpstr>
      <vt:lpstr>Leadership Training On Unity - Introduction</vt:lpstr>
      <vt:lpstr>Leadership Training On Unity - Introduction</vt:lpstr>
      <vt:lpstr>Leadership Training On Unity – Tips to Improve Unity</vt:lpstr>
      <vt:lpstr>Leadership Training On Unity – Tips to Improve Unity</vt:lpstr>
      <vt:lpstr>Leadership Training On Unity – Tips to Improve Unity</vt:lpstr>
      <vt:lpstr>Leadership Training On Unity – Tips to Improve Unity</vt:lpstr>
      <vt:lpstr>Leadership Training On Unity – Behaviors That Hinder Unity</vt:lpstr>
      <vt:lpstr>Leadership Training On Unity – Behaviors That Hinder Unity</vt:lpstr>
      <vt:lpstr>Leadership Training On Unity – Behaviors That Hinder Unity</vt:lpstr>
      <vt:lpstr>Leadership Training On Unity – Behaviors That Hinder Unity</vt:lpstr>
      <vt:lpstr>Leadership Training On Unity – Behaviors That Hinder Unity</vt:lpstr>
      <vt:lpstr>Leadership Training On Unity – Behaviors That Hinder Unity</vt:lpstr>
      <vt:lpstr>Leadership Training On Unity – Administrative Basics</vt:lpstr>
      <vt:lpstr>Leadership Training On Unity – Conclusion /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Council Meeting </dc:title>
  <dc:creator>Sherman, Reginald D (SGNCOE)</dc:creator>
  <cp:lastModifiedBy>Reginald Sherman</cp:lastModifiedBy>
  <cp:revision>59</cp:revision>
  <dcterms:created xsi:type="dcterms:W3CDTF">2024-10-17T18:51:15Z</dcterms:created>
  <dcterms:modified xsi:type="dcterms:W3CDTF">2025-10-25T05:05:27Z</dcterms:modified>
</cp:coreProperties>
</file>